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81988" autoAdjust="0"/>
  </p:normalViewPr>
  <p:slideViewPr>
    <p:cSldViewPr snapToGrid="0">
      <p:cViewPr varScale="1">
        <p:scale>
          <a:sx n="71" d="100"/>
          <a:sy n="71" d="100"/>
        </p:scale>
        <p:origin x="121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B2259-D51E-401E-95F2-93437339A0E7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DE833-41DF-4CC4-894E-61C6FDD0C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DE833-41DF-4CC4-894E-61C6FDD0C1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DE833-41DF-4CC4-894E-61C6FDD0C1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DE833-41DF-4CC4-894E-61C6FDD0C1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9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43FC-CE4E-4041-AAB2-F82FD7BF52C0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9B8B-4D56-4949-AB8B-F32595924884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D451-3A64-4FC7-A0BB-AA03AA9DB76B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0CB7-749D-4A39-83E2-1C9E4EA78A84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31C5-7EC8-4DDE-A534-CE28F5A509DA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01F-27FC-4CF5-A8DE-49265BAB0170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7D5A0-6A16-4781-973D-B0BAFE064FEE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D33A-3968-413B-ADB0-AAF898545C6F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8612-4808-46E7-AAAB-6CACADE0481F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A4D18-D75E-45D5-8E08-19E8CF1C08FC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A09F5-973F-4EA2-8614-551C20CBBE68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7A8-8777-4F62-BD88-1FCE27D2E039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D512-1072-423F-9B9A-340BFF73DD83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C231-9108-42B2-A9A6-0F8C4220D20E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1A98-F58E-40F9-AFC6-DA9C76335AC0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3088-0AEB-43A8-98EE-3D386D1C4850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C280-B9C8-4A19-BDE5-B8A7386BE3B5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C3016C5-98F4-4F61-BF7A-4D51A4DCB607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Simplified Inundation Maps for Dam Break Emergency Action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Robert Hines </a:t>
            </a:r>
          </a:p>
          <a:p>
            <a:r>
              <a:rPr lang="en-US" dirty="0"/>
              <a:t>Sponsored by the Center for undergraduate Research opportunities and the Carl Vinson Institute of government </a:t>
            </a:r>
          </a:p>
        </p:txBody>
      </p:sp>
    </p:spTree>
    <p:extLst>
      <p:ext uri="{BB962C8B-B14F-4D97-AF65-F5344CB8AC3E}">
        <p14:creationId xmlns:p14="http://schemas.microsoft.com/office/powerpoint/2010/main" val="188356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r>
              <a:rPr lang="en-US" dirty="0"/>
              <a:t>What is a simplified inundation map?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8" y="2438400"/>
            <a:ext cx="6249784" cy="3809999"/>
          </a:xfrm>
        </p:spPr>
        <p:txBody>
          <a:bodyPr>
            <a:normAutofit/>
          </a:bodyPr>
          <a:lstStyle/>
          <a:p>
            <a:r>
              <a:rPr lang="en-US" dirty="0"/>
              <a:t>Assumes a failure scenario </a:t>
            </a:r>
          </a:p>
          <a:p>
            <a:r>
              <a:rPr lang="en-US" dirty="0"/>
              <a:t>Estimates the dam breach flow </a:t>
            </a:r>
          </a:p>
          <a:p>
            <a:r>
              <a:rPr lang="en-US" dirty="0"/>
              <a:t>Routes the flood wave down a digital map</a:t>
            </a:r>
          </a:p>
          <a:p>
            <a:r>
              <a:rPr lang="en-US" dirty="0"/>
              <a:t>Produces a snapshot of the flooded area</a:t>
            </a:r>
          </a:p>
          <a:p>
            <a:r>
              <a:rPr lang="en-US" dirty="0"/>
              <a:t>Identifies areas at risk ~ this map highlights flooded roads and buildings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441" r="246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C2F1-DB9A-4BC6-A72F-85D395744886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8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59" b="-2"/>
          <a:stretch/>
        </p:blipFill>
        <p:spPr>
          <a:xfrm>
            <a:off x="6091916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/>
              <a:t>The Need for Simplified Inundation Maps in Emergency Action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03311" y="2052214"/>
                <a:ext cx="4338409" cy="419618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700" dirty="0"/>
                  <a:t>Emergency Action Plans will be required for all category one dams in Georgi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sz="1700" dirty="0"/>
                  <a:t>EAP’s should contain six elements: a notification flowchart, a response process, responsibilities, preparedness activities, and an inundation ma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lang="en-US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/>
                  <a:t>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700" dirty="0"/>
                  <a:t>The inundation map primarily informs evacuation notices and response procedures. Safety measure around the perimeter of the affected areas and re-entry procedures are determined by the inundation map. </a:t>
                </a:r>
              </a:p>
              <a:p>
                <a:pPr>
                  <a:lnSpc>
                    <a:spcPct val="90000"/>
                  </a:lnSpc>
                </a:pPr>
                <a:endParaRPr lang="en-US" sz="17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1" y="2052214"/>
                <a:ext cx="4338409" cy="4196185"/>
              </a:xfrm>
              <a:blipFill>
                <a:blip r:embed="rId4"/>
                <a:stretch>
                  <a:fillRect l="-281" t="-1163" r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FDB-D493-4DF7-89CE-3CF708D84043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718" y="5985699"/>
            <a:ext cx="492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– Environmental Protection Division, 2016</a:t>
            </a:r>
          </a:p>
          <a:p>
            <a:r>
              <a:rPr lang="en-US" sz="1200" dirty="0"/>
              <a:t>2-   Federal Emergency Management Agency, 2013</a:t>
            </a:r>
          </a:p>
        </p:txBody>
      </p:sp>
    </p:spTree>
    <p:extLst>
      <p:ext uri="{BB962C8B-B14F-4D97-AF65-F5344CB8AC3E}">
        <p14:creationId xmlns:p14="http://schemas.microsoft.com/office/powerpoint/2010/main" val="168816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of Homeland Security DSS WISE 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85191"/>
            <a:ext cx="8946541" cy="4195481"/>
          </a:xfrm>
        </p:spPr>
        <p:txBody>
          <a:bodyPr/>
          <a:lstStyle/>
          <a:p>
            <a:r>
              <a:rPr lang="en-US" dirty="0"/>
              <a:t>Web based platform that pulls data from national inventory of dams and automatically produces inundation map.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797996"/>
              </p:ext>
            </p:extLst>
          </p:nvPr>
        </p:nvGraphicFramePr>
        <p:xfrm>
          <a:off x="2027419" y="3024556"/>
          <a:ext cx="7528956" cy="2141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478">
                  <a:extLst>
                    <a:ext uri="{9D8B030D-6E8A-4147-A177-3AD203B41FA5}">
                      <a16:colId xmlns:a16="http://schemas.microsoft.com/office/drawing/2014/main" val="1873800066"/>
                    </a:ext>
                  </a:extLst>
                </a:gridCol>
                <a:gridCol w="3764478">
                  <a:extLst>
                    <a:ext uri="{9D8B030D-6E8A-4147-A177-3AD203B41FA5}">
                      <a16:colId xmlns:a16="http://schemas.microsoft.com/office/drawing/2014/main" val="2729983669"/>
                    </a:ext>
                  </a:extLst>
                </a:gridCol>
              </a:tblGrid>
              <a:tr h="5801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614086"/>
                  </a:ext>
                </a:extLst>
              </a:tr>
              <a:tr h="806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r>
                        <a:rPr lang="en-US" baseline="0" dirty="0"/>
                        <a:t> required delineation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Currently offline</a:t>
                      </a:r>
                      <a:r>
                        <a:rPr lang="en-US" baseline="0" dirty="0"/>
                        <a:t> with plans to revive the service coming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990992"/>
                  </a:ext>
                </a:extLst>
              </a:tr>
              <a:tr h="7552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  <a:r>
                        <a:rPr lang="en-US" baseline="0" dirty="0"/>
                        <a:t> friendly experience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potential for inaccuracies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85690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8EB4-5ACE-4050-A6FC-80B0DBD4C00D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75201" y="5398303"/>
            <a:ext cx="8946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Brian Cook, 2015</a:t>
            </a:r>
          </a:p>
          <a:p>
            <a:r>
              <a:rPr lang="en-US" sz="1200" dirty="0"/>
              <a:t>Federal Emergency Management Agency, July 2013 </a:t>
            </a:r>
          </a:p>
          <a:p>
            <a:r>
              <a:rPr lang="en-US" sz="1200" dirty="0"/>
              <a:t>Kentucky </a:t>
            </a:r>
            <a:r>
              <a:rPr lang="en-US" sz="1200" dirty="0" err="1"/>
              <a:t>Divison</a:t>
            </a:r>
            <a:r>
              <a:rPr lang="en-US" sz="1200" dirty="0"/>
              <a:t> of Water </a:t>
            </a:r>
          </a:p>
        </p:txBody>
      </p:sp>
    </p:spTree>
    <p:extLst>
      <p:ext uri="{BB962C8B-B14F-4D97-AF65-F5344CB8AC3E}">
        <p14:creationId xmlns:p14="http://schemas.microsoft.com/office/powerpoint/2010/main" val="136769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Emergency Management Agency: </a:t>
            </a:r>
            <a:r>
              <a:rPr lang="en-US" dirty="0" err="1"/>
              <a:t>GeoDam</a:t>
            </a:r>
            <a:r>
              <a:rPr lang="en-US" dirty="0"/>
              <a:t> BREACH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Integrated software into ArcGIS that produces EAP’s </a:t>
            </a:r>
          </a:p>
          <a:p>
            <a:r>
              <a:rPr lang="en-US" sz="1800" dirty="0"/>
              <a:t>Uses dimensionless routing graphs to route time to peak at downstream locations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726986"/>
              </p:ext>
            </p:extLst>
          </p:nvPr>
        </p:nvGraphicFramePr>
        <p:xfrm>
          <a:off x="2027421" y="3245224"/>
          <a:ext cx="7098322" cy="2349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9161">
                  <a:extLst>
                    <a:ext uri="{9D8B030D-6E8A-4147-A177-3AD203B41FA5}">
                      <a16:colId xmlns:a16="http://schemas.microsoft.com/office/drawing/2014/main" val="1873800066"/>
                    </a:ext>
                  </a:extLst>
                </a:gridCol>
                <a:gridCol w="3549161">
                  <a:extLst>
                    <a:ext uri="{9D8B030D-6E8A-4147-A177-3AD203B41FA5}">
                      <a16:colId xmlns:a16="http://schemas.microsoft.com/office/drawing/2014/main" val="2729983669"/>
                    </a:ext>
                  </a:extLst>
                </a:gridCol>
              </a:tblGrid>
              <a:tr h="4290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614086"/>
                  </a:ext>
                </a:extLst>
              </a:tr>
              <a:tr h="4290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Minimal required</a:t>
                      </a:r>
                      <a:r>
                        <a:rPr lang="en-US" baseline="0" dirty="0"/>
                        <a:t> delineation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Requires</a:t>
                      </a:r>
                      <a:r>
                        <a:rPr lang="en-US" baseline="0" dirty="0"/>
                        <a:t> ArcGIS with 3-D Analyst and Spatial Analyst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990992"/>
                  </a:ext>
                </a:extLst>
              </a:tr>
              <a:tr h="4290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Simplification</a:t>
                      </a:r>
                      <a:r>
                        <a:rPr lang="en-US" baseline="0" dirty="0"/>
                        <a:t> reduces potential for user 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Simplification increases chance</a:t>
                      </a:r>
                      <a:r>
                        <a:rPr lang="en-US" baseline="0" dirty="0"/>
                        <a:t> of inaccuracies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856908"/>
                  </a:ext>
                </a:extLst>
              </a:tr>
              <a:tr h="4290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Integrates</a:t>
                      </a:r>
                      <a:r>
                        <a:rPr lang="en-US" baseline="0" dirty="0"/>
                        <a:t> EAP production into mapping experience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09823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0A76-72DE-425A-BCFA-6A28DCCB85A0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03313" y="5841402"/>
            <a:ext cx="894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Brian Cook, 2015</a:t>
            </a:r>
          </a:p>
          <a:p>
            <a:r>
              <a:rPr lang="en-US" sz="1200" dirty="0"/>
              <a:t>Federal Emergency Management Agency, July 2013 </a:t>
            </a:r>
          </a:p>
          <a:p>
            <a:r>
              <a:rPr lang="en-US" sz="1200" dirty="0"/>
              <a:t>Kentucky </a:t>
            </a:r>
            <a:r>
              <a:rPr lang="en-US" sz="1200" dirty="0" err="1"/>
              <a:t>Divison</a:t>
            </a:r>
            <a:r>
              <a:rPr lang="en-US" sz="1200" dirty="0"/>
              <a:t> of Water </a:t>
            </a:r>
          </a:p>
        </p:txBody>
      </p:sp>
    </p:spTree>
    <p:extLst>
      <p:ext uri="{BB962C8B-B14F-4D97-AF65-F5344CB8AC3E}">
        <p14:creationId xmlns:p14="http://schemas.microsoft.com/office/powerpoint/2010/main" val="236126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Army Corps of Engineers: HEC RAS – steady state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ArcGIS extension that imports a file into independent HEC RAS application</a:t>
            </a:r>
          </a:p>
          <a:p>
            <a:r>
              <a:rPr lang="en-US" sz="1800" dirty="0"/>
              <a:t>The steady state HEC RAS model uses the continuity equation, energy equation, and flow resistance equation to route the flood wave.</a:t>
            </a:r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202904"/>
              </p:ext>
            </p:extLst>
          </p:nvPr>
        </p:nvGraphicFramePr>
        <p:xfrm>
          <a:off x="2173545" y="3198606"/>
          <a:ext cx="7098322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9161">
                  <a:extLst>
                    <a:ext uri="{9D8B030D-6E8A-4147-A177-3AD203B41FA5}">
                      <a16:colId xmlns:a16="http://schemas.microsoft.com/office/drawing/2014/main" val="1873800066"/>
                    </a:ext>
                  </a:extLst>
                </a:gridCol>
                <a:gridCol w="3549161">
                  <a:extLst>
                    <a:ext uri="{9D8B030D-6E8A-4147-A177-3AD203B41FA5}">
                      <a16:colId xmlns:a16="http://schemas.microsoft.com/office/drawing/2014/main" val="2729983669"/>
                    </a:ext>
                  </a:extLst>
                </a:gridCol>
              </a:tblGrid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614086"/>
                  </a:ext>
                </a:extLst>
              </a:tr>
              <a:tr h="5248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Accurate</a:t>
                      </a:r>
                      <a:r>
                        <a:rPr lang="en-US" baseline="0" dirty="0"/>
                        <a:t> model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Requires a</a:t>
                      </a:r>
                      <a:r>
                        <a:rPr lang="en-US" baseline="0" dirty="0"/>
                        <a:t> great deal of delineation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990992"/>
                  </a:ext>
                </a:extLst>
              </a:tr>
              <a:tr h="7497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Geometric</a:t>
                      </a:r>
                      <a:r>
                        <a:rPr lang="en-US" baseline="0" dirty="0"/>
                        <a:t> data can be used to create increasingly complicated models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Relatively high</a:t>
                      </a:r>
                      <a:r>
                        <a:rPr lang="en-US" baseline="0" dirty="0"/>
                        <a:t> potential for user error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856908"/>
                  </a:ext>
                </a:extLst>
              </a:tr>
              <a:tr h="7497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Version</a:t>
                      </a:r>
                      <a:r>
                        <a:rPr lang="en-US" baseline="0" dirty="0"/>
                        <a:t> 5.1 and QGIS may allow the software to be completely free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Currently</a:t>
                      </a:r>
                      <a:r>
                        <a:rPr lang="en-US" baseline="0" dirty="0"/>
                        <a:t> requires ArcGIS with 3-D Analyst enabled at a minimum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09823"/>
                  </a:ext>
                </a:extLst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A2C6-8E76-44E4-BC76-AF1F4C4692A9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5614" y="6119336"/>
            <a:ext cx="8479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Abt</a:t>
            </a:r>
            <a:r>
              <a:rPr lang="en-US" sz="1200" dirty="0"/>
              <a:t>, S., Kasper, K., </a:t>
            </a:r>
            <a:r>
              <a:rPr lang="en-US" sz="1200" dirty="0" err="1"/>
              <a:t>Robenson</a:t>
            </a:r>
            <a:r>
              <a:rPr lang="en-US" sz="1200" dirty="0"/>
              <a:t>, M., Thornton, C., and Watson, C, 2005 </a:t>
            </a:r>
          </a:p>
          <a:p>
            <a:r>
              <a:rPr lang="en-US" sz="1200" dirty="0"/>
              <a:t>Federal Emergency Management Agency, July 2013 </a:t>
            </a:r>
          </a:p>
          <a:p>
            <a:r>
              <a:rPr lang="en-US" sz="1200" dirty="0"/>
              <a:t>Kentucky </a:t>
            </a:r>
            <a:r>
              <a:rPr lang="en-US" sz="1200" dirty="0" err="1"/>
              <a:t>Divison</a:t>
            </a:r>
            <a:r>
              <a:rPr lang="en-US" sz="1200" dirty="0"/>
              <a:t> of Water </a:t>
            </a:r>
          </a:p>
        </p:txBody>
      </p:sp>
    </p:spTree>
    <p:extLst>
      <p:ext uri="{BB962C8B-B14F-4D97-AF65-F5344CB8AC3E}">
        <p14:creationId xmlns:p14="http://schemas.microsoft.com/office/powerpoint/2010/main" val="364708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obert Hines\AppData\Local\Microsoft\Windows\INetCacheContent.Word\35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12190" b="2"/>
          <a:stretch/>
        </p:blipFill>
        <p:spPr bwMode="auto">
          <a:xfrm>
            <a:off x="4619544" y="609601"/>
            <a:ext cx="6924756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6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1325"/>
            <a:ext cx="3322912" cy="16419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900"/>
              <a:t>Guide to HEC RAS Steady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>
            <a:normAutofit/>
          </a:bodyPr>
          <a:lstStyle/>
          <a:p>
            <a:r>
              <a:rPr lang="en-US" dirty="0"/>
              <a:t>Currently working on guide to simplified inundation mapping with HEC RAS under the steady state model </a:t>
            </a:r>
          </a:p>
          <a:p>
            <a:r>
              <a:rPr lang="en-US" dirty="0"/>
              <a:t>Initial guide and case study drafted – I’ve brought copies for interested individuals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99B0-0808-464A-9F8E-89579830E502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2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029" y="1296606"/>
            <a:ext cx="9711226" cy="5166945"/>
          </a:xfrm>
        </p:spPr>
        <p:txBody>
          <a:bodyPr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Kasper, K.,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Robenson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Thornton, C., and Watson, C. (2005). 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Accuracy of HEC-RAS to Calculate Flow 	Depths and Total Energy Loss with and Without </a:t>
            </a:r>
            <a:r>
              <a:rPr lang="en-U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Bendway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Weirs in a Meander Bend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(Prepared for US 	Department of the Interior Bureau of Reclamation). Fort Collins, Colorado: Colorado State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Unviersity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		 Engineering Research Center.</a:t>
            </a:r>
            <a:endParaRPr lang="en-US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Cook, Brian. (2015) National Dam Safety Program Technical Seminar No. 22 Dam Breach Modeling and 	Consequence Assessment (.pdf slides). Retrieved from 	http://www.damsafety.org/media/Documents/FEMA/TS22_DambreachModeling/18_PRESENTATION.pdf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Environmental Protection Division. (August 2016). Proposed Amendments to Rules for Dam Safety, Chapter 391 3-	8. Retrieved from https://epd.georgia.gov/sites/epd.georgia.gov/files/Synopsis%20of%20Proposed%20 	Amendments%20to%20Rule%20Chapter%20391	-38%20and%20Statement%20of%20Rationale%20%282 	%29.pdf 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Federal Emergency Management Agency. (July 2013). </a:t>
            </a:r>
            <a:r>
              <a:rPr lang="en-US" sz="1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Federal Guidelines for Dam Safety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(FEMA 34). Retrieved 	from http://www.fema.gov/media-librarydata/5b20db599c212f77fd5e85d256f471a3/EAP%20Federal% 	20Guidelines_FEMA%20	P-64.pdf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Federal Emergency Management Agency. (July 2013). </a:t>
            </a:r>
            <a:r>
              <a:rPr lang="en-US" sz="1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Federal Guidelines for Inundation  </a:t>
            </a:r>
            <a:r>
              <a:rPr lang="en-US" sz="1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Maping</a:t>
            </a:r>
            <a:r>
              <a:rPr lang="en-US" sz="1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of Flood 	Risks Associated with Dam Incidents and Failures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(FEMA P-946). 	Retrieved from 	https://www.fema.gov/media-library/assets/documents/34193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Kentucky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Divison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of Water (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n.d.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z="16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Dambreach</a:t>
            </a:r>
            <a:r>
              <a:rPr lang="en-US" sz="1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Modeling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Retrieved from 	http://www.damsafety.org/media/Documents/FEMA/TS22_DambreachModeling/18_PA	PER.pdf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F5E6-A498-460A-B73B-9FFE8238615D}" type="datetime1">
              <a:rPr lang="en-US" smtClean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46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364</TotalTime>
  <Words>446</Words>
  <Application>Microsoft Office PowerPoint</Application>
  <PresentationFormat>Widescreen</PresentationFormat>
  <Paragraphs>80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 Math</vt:lpstr>
      <vt:lpstr>Century Gothic</vt:lpstr>
      <vt:lpstr>Tahoma</vt:lpstr>
      <vt:lpstr>Times New Roman</vt:lpstr>
      <vt:lpstr>Wingdings 3</vt:lpstr>
      <vt:lpstr>Ion</vt:lpstr>
      <vt:lpstr>Simplified Inundation Maps for Dam Break Emergency Action Planning</vt:lpstr>
      <vt:lpstr>What is a simplified inundation map?</vt:lpstr>
      <vt:lpstr>The Need for Simplified Inundation Maps in Emergency Action Planning</vt:lpstr>
      <vt:lpstr>Department of Homeland Security DSS WISE LITE</vt:lpstr>
      <vt:lpstr>Federal Emergency Management Agency: GeoDam BREACH</vt:lpstr>
      <vt:lpstr>Army Corps of Engineers: HEC RAS – steady state </vt:lpstr>
      <vt:lpstr>Guide to HEC RAS Steady State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Simplified Inundation Maps for Dam Break Emergency Action Plans</dc:title>
  <dc:creator>rhines57@uga.edu</dc:creator>
  <cp:lastModifiedBy>rhines57@uga.edu</cp:lastModifiedBy>
  <cp:revision>23</cp:revision>
  <dcterms:created xsi:type="dcterms:W3CDTF">2016-09-24T22:00:30Z</dcterms:created>
  <dcterms:modified xsi:type="dcterms:W3CDTF">2016-09-25T18:30:24Z</dcterms:modified>
</cp:coreProperties>
</file>